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ppt/_rels/presentation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3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media/image1.bmp" ContentType="image/bmp"/>
  <Override PartName="/ppt/media/image7.png" ContentType="image/png"/>
  <Override PartName="/ppt/media/image3.bmp" ContentType="image/bmp"/>
  <Override PartName="/ppt/media/image4.png" ContentType="image/png"/>
  <Override PartName="/ppt/media/image5.bmp" ContentType="image/bmp"/>
  <Override PartName="/ppt/media/image6.bmp" ContentType="image/bmp"/>
  <Override PartName="/ppt/media/image2.png" ContentType="image/png"/>
  <Override PartName="/ppt/presProps.xml" ContentType="application/vnd.openxmlformats-officedocument.presentationml.presPro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9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presProps" Target="presProps.xml"/>
</Relationships>
</file>

<file path=ppt/media/image1.bmp>
</file>

<file path=ppt/media/image2.png>
</file>

<file path=ppt/media/image3.bmp>
</file>

<file path=ppt/media/image4.png>
</file>

<file path=ppt/media/image5.bmp>
</file>

<file path=ppt/media/image6.bmp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C401E14-FE2F-4B45-A43F-384FEC0EEC6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434C57C-2E03-47A0-9674-724FCAE9F04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A52E259-9F34-4805-95D7-2B98F4CAD56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598BDC2-DE03-4132-90E5-754CF900441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6159C9C-624F-4FF1-8451-DE828B68453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144000" y="72000"/>
            <a:ext cx="9540000" cy="300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4A25159-7278-47BA-9944-6321BE63DC2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CB480AB-C742-44CF-A0B9-06B698B87C8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7E27D43-125D-44C5-9174-26874109811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94377AC-E7B9-4EC1-82BF-902DA051B4A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18145A3-2885-4C58-B8CA-775C9AA6956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40B665B-C1AD-4F86-B0DA-00323E7D345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660201E-6B0A-49D2-AB8E-62F3F1ABAB5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39E0CE5-FFF6-444E-A569-B69B89BBC24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EF25D53-3172-4767-A997-662A5A6E1CF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1025EC4-A789-4EA5-9379-3ECA449AAC7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7DF4061-E8A9-4609-B87F-6FDEF0246C6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31595A2-B137-468B-ADCF-0FE704DCEE9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subTitle"/>
          </p:nvPr>
        </p:nvSpPr>
        <p:spPr>
          <a:xfrm>
            <a:off x="144000" y="72000"/>
            <a:ext cx="9540000" cy="300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5D97026-A5DF-4D74-8B3D-8868F9A5677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09E80CE-BD72-40EE-B559-E5A9D305CA7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7A08CCE-7AB8-4D5F-8DA6-078ED67D854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2685512-914D-4275-85FA-E43EDE48F01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3FD94B4-8EE0-4981-9326-BD8CD67F211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2F0856B-8D4E-4C61-ABB1-2AD122FFD74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1CEBB1B-4124-484A-8FA7-F9EC7FA1FA2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44000" y="72000"/>
            <a:ext cx="9540000" cy="300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44000" y="3888000"/>
            <a:ext cx="9000000" cy="65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584000" y="648000"/>
            <a:ext cx="6479640" cy="259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3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"/>
          <p:cNvSpPr txBox="1"/>
          <p:nvPr/>
        </p:nvSpPr>
        <p:spPr>
          <a:xfrm>
            <a:off x="4104000" y="4896000"/>
            <a:ext cx="4392000" cy="346320"/>
          </a:xfrm>
          <a:prstGeom prst="rect">
            <a:avLst/>
          </a:prstGeom>
          <a:noFill/>
          <a:ln w="10800">
            <a:noFill/>
          </a:ln>
        </p:spPr>
        <p:txBody>
          <a:bodyPr lIns="90000" rIns="90000" tIns="45000" bIns="45000" anchor="t">
            <a:noAutofit/>
          </a:bodyPr>
          <a:p>
            <a:fld id="{0E4D821D-0E0A-4B34-979B-9166A6C3ED29}" type="author">
              <a:rPr b="0" lang="en-US" sz="1800" spc="-1" strike="noStrike">
                <a:latin typeface="Arial"/>
              </a:rPr>
              <a:t> 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3" name=""/>
          <p:cNvSpPr/>
          <p:nvPr/>
        </p:nvSpPr>
        <p:spPr>
          <a:xfrm>
            <a:off x="25920" y="4628880"/>
            <a:ext cx="6120000" cy="18000"/>
          </a:xfrm>
          <a:custGeom>
            <a:avLst/>
            <a:gdLst/>
            <a:ahLst/>
            <a:rect l="l" t="t" r="r" b="b"/>
            <a:pathLst>
              <a:path w="7200424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7189624" y="21600"/>
                </a:lnTo>
                <a:arcTo wR="7168024" hR="10800" stAng="5400000" swAng="5400000"/>
                <a:lnTo>
                  <a:pt x="21600" y="10800"/>
                </a:lnTo>
                <a:arcTo wR="7168024" hR="10800" stAng="10800000" swAng="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"/>
          <p:cNvSpPr/>
          <p:nvPr/>
        </p:nvSpPr>
        <p:spPr>
          <a:xfrm>
            <a:off x="3859200" y="5324400"/>
            <a:ext cx="6240240" cy="7200"/>
          </a:xfrm>
          <a:custGeom>
            <a:avLst/>
            <a:gdLst/>
            <a:ahLst/>
            <a:rect l="l" t="t" r="r" b="b"/>
            <a:pathLst>
              <a:path w="17830286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17819486" y="21600"/>
                </a:lnTo>
                <a:arcTo wR="17797886" hR="10800" stAng="5400000" swAng="5400000"/>
                <a:lnTo>
                  <a:pt x="21600" y="10800"/>
                </a:lnTo>
                <a:arcTo wR="17797886" hR="10800" stAng="10800000" swAng="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"/>
          <p:cNvSpPr/>
          <p:nvPr/>
        </p:nvSpPr>
        <p:spPr>
          <a:xfrm>
            <a:off x="4044960" y="4944960"/>
            <a:ext cx="7200" cy="487440"/>
          </a:xfrm>
          <a:custGeom>
            <a:avLst/>
            <a:gdLst/>
            <a:ahLst/>
            <a:rect l="l" t="t" r="r" b="b"/>
            <a:pathLst>
              <a:path w="21600" h="1393714">
                <a:moveTo>
                  <a:pt x="10800" y="0"/>
                </a:moveTo>
                <a:arcTo wR="10800" hR="10800" stAng="16200000" swAng="-5400000"/>
                <a:lnTo>
                  <a:pt x="0" y="1382914"/>
                </a:lnTo>
                <a:arcTo wR="10800" hR="1361314" stAng="10800000" swAng="5400000"/>
                <a:lnTo>
                  <a:pt x="10800" y="21600"/>
                </a:lnTo>
                <a:arcTo wR="10800" hR="1361314" stAng="16200000" swAng="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dt" idx="1"/>
          </p:nvPr>
        </p:nvSpPr>
        <p:spPr>
          <a:xfrm>
            <a:off x="504000" y="5256000"/>
            <a:ext cx="1656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Arial"/>
              </a:defRPr>
            </a:lvl1pPr>
          </a:lstStyle>
          <a:p>
            <a:r>
              <a:rPr b="0" lang="en-US" sz="1400" spc="-1" strike="noStrike">
                <a:latin typeface="Arial"/>
              </a:rPr>
              <a:t>&lt;date/time&gt;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ftr" idx="2"/>
          </p:nvPr>
        </p:nvSpPr>
        <p:spPr>
          <a:xfrm>
            <a:off x="2520000" y="5256000"/>
            <a:ext cx="4680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US" sz="1400" spc="-1" strike="noStrike">
                <a:latin typeface="Arial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Arial"/>
              </a:rPr>
              <a:t>&lt;footer&gt;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sldNum" idx="3"/>
          </p:nvPr>
        </p:nvSpPr>
        <p:spPr>
          <a:xfrm>
            <a:off x="7560000" y="5256000"/>
            <a:ext cx="1620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Arial"/>
              </a:defRPr>
            </a:lvl1pPr>
          </a:lstStyle>
          <a:p>
            <a:pPr algn="r">
              <a:buNone/>
            </a:pPr>
            <a:fld id="{9D2AC28A-486D-41A4-ACC3-1E85A2BB9DDC}" type="slidenum">
              <a:rPr b="0" lang="en-US" sz="1400" spc="-1" strike="noStrike">
                <a:latin typeface="Arial"/>
              </a:rPr>
              <a:t>&lt;number&gt;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47" name=""/>
          <p:cNvSpPr/>
          <p:nvPr/>
        </p:nvSpPr>
        <p:spPr>
          <a:xfrm>
            <a:off x="20880" y="607320"/>
            <a:ext cx="6120000" cy="18000"/>
          </a:xfrm>
          <a:custGeom>
            <a:avLst/>
            <a:gdLst/>
            <a:ahLst/>
            <a:rect l="l" t="t" r="r" b="b"/>
            <a:pathLst>
              <a:path w="7200424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7189624" y="21600"/>
                </a:lnTo>
                <a:arcTo wR="7168024" hR="10800" stAng="5400000" swAng="5400000"/>
                <a:lnTo>
                  <a:pt x="21600" y="10800"/>
                </a:lnTo>
                <a:arcTo wR="7168024" hR="10800" stAng="10800000" swAng="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"/>
          <p:cNvSpPr/>
          <p:nvPr/>
        </p:nvSpPr>
        <p:spPr>
          <a:xfrm>
            <a:off x="4430520" y="840960"/>
            <a:ext cx="5673960" cy="7200"/>
          </a:xfrm>
          <a:custGeom>
            <a:avLst/>
            <a:gdLst/>
            <a:ahLst/>
            <a:rect l="l" t="t" r="r" b="b"/>
            <a:pathLst>
              <a:path w="16212343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16201543" y="21600"/>
                </a:lnTo>
                <a:arcTo wR="16179943" hR="10800" stAng="5400000" swAng="5400000"/>
                <a:lnTo>
                  <a:pt x="21600" y="10800"/>
                </a:lnTo>
                <a:arcTo wR="16179943" hR="10800" stAng="10800000" swAng="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"/>
          <p:cNvSpPr/>
          <p:nvPr/>
        </p:nvSpPr>
        <p:spPr>
          <a:xfrm>
            <a:off x="9819720" y="474480"/>
            <a:ext cx="7200" cy="493200"/>
          </a:xfrm>
          <a:custGeom>
            <a:avLst/>
            <a:gdLst/>
            <a:ahLst/>
            <a:rect l="l" t="t" r="r" b="b"/>
            <a:pathLst>
              <a:path w="21600" h="1410171">
                <a:moveTo>
                  <a:pt x="10800" y="0"/>
                </a:moveTo>
                <a:arcTo wR="10800" hR="10800" stAng="16200000" swAng="-5400000"/>
                <a:lnTo>
                  <a:pt x="0" y="1399371"/>
                </a:lnTo>
                <a:arcTo wR="10800" hR="1377771" stAng="10800000" swAng="5400000"/>
                <a:lnTo>
                  <a:pt x="10800" y="21600"/>
                </a:lnTo>
                <a:arcTo wR="10800" hR="1377771" stAng="16200000" swAng="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"/>
          <p:cNvSpPr/>
          <p:nvPr/>
        </p:nvSpPr>
        <p:spPr>
          <a:xfrm>
            <a:off x="1900800" y="5204880"/>
            <a:ext cx="7465320" cy="7200"/>
          </a:xfrm>
          <a:custGeom>
            <a:avLst/>
            <a:gdLst/>
            <a:ahLst/>
            <a:rect l="l" t="t" r="r" b="b"/>
            <a:pathLst>
              <a:path w="21330514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1319714" y="21600"/>
                </a:lnTo>
                <a:arcTo wR="21298114" hR="10800" stAng="5400000" swAng="5400000"/>
                <a:lnTo>
                  <a:pt x="21600" y="10800"/>
                </a:lnTo>
                <a:arcTo wR="21298114" hR="10800" stAng="10800000" swAng="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"/>
          <p:cNvSpPr/>
          <p:nvPr/>
        </p:nvSpPr>
        <p:spPr>
          <a:xfrm>
            <a:off x="9259920" y="4917240"/>
            <a:ext cx="7200" cy="349560"/>
          </a:xfrm>
          <a:custGeom>
            <a:avLst/>
            <a:gdLst/>
            <a:ahLst/>
            <a:rect l="l" t="t" r="r" b="b"/>
            <a:pathLst>
              <a:path w="21600" h="999771">
                <a:moveTo>
                  <a:pt x="10800" y="0"/>
                </a:moveTo>
                <a:arcTo wR="10800" hR="10800" stAng="16200000" swAng="-5400000"/>
                <a:lnTo>
                  <a:pt x="0" y="988971"/>
                </a:lnTo>
                <a:arcTo wR="10800" hR="967371" stAng="10800000" swAng="5400000"/>
                <a:lnTo>
                  <a:pt x="10800" y="21600"/>
                </a:lnTo>
                <a:arcTo wR="10800" hR="967371" stAng="16200000" swAng="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dt" idx="4"/>
          </p:nvPr>
        </p:nvSpPr>
        <p:spPr>
          <a:xfrm>
            <a:off x="504000" y="5256000"/>
            <a:ext cx="1656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Arial"/>
              </a:defRPr>
            </a:lvl1pPr>
          </a:lstStyle>
          <a:p>
            <a:r>
              <a:rPr b="0" lang="en-US" sz="1400" spc="-1" strike="noStrike">
                <a:latin typeface="Arial"/>
              </a:rPr>
              <a:t>&lt;date/time&gt;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ftr" idx="5"/>
          </p:nvPr>
        </p:nvSpPr>
        <p:spPr>
          <a:xfrm>
            <a:off x="2520000" y="5256000"/>
            <a:ext cx="4680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US" sz="1400" spc="-1" strike="noStrike">
                <a:latin typeface="Arial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Arial"/>
              </a:rPr>
              <a:t>&lt;footer&gt;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sldNum" idx="6"/>
          </p:nvPr>
        </p:nvSpPr>
        <p:spPr>
          <a:xfrm>
            <a:off x="7560000" y="5256000"/>
            <a:ext cx="1620000" cy="41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Arial"/>
              </a:defRPr>
            </a:lvl1pPr>
          </a:lstStyle>
          <a:p>
            <a:pPr algn="r">
              <a:buNone/>
            </a:pPr>
            <a:fld id="{F8DF3223-FA9E-438C-AE68-CE28FA6EC3EA}" type="slidenum">
              <a:rPr b="0" lang="en-US" sz="1400" spc="-1" strike="noStrike">
                <a:latin typeface="Arial"/>
              </a:rPr>
              <a:t>&lt;number&gt;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93" name=""/>
          <p:cNvSpPr/>
          <p:nvPr/>
        </p:nvSpPr>
        <p:spPr>
          <a:xfrm>
            <a:off x="20880" y="607320"/>
            <a:ext cx="6120000" cy="18000"/>
          </a:xfrm>
          <a:custGeom>
            <a:avLst/>
            <a:gdLst/>
            <a:ahLst/>
            <a:rect l="l" t="t" r="r" b="b"/>
            <a:pathLst>
              <a:path w="7200424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7189624" y="21600"/>
                </a:lnTo>
                <a:arcTo wR="7168024" hR="10800" stAng="5400000" swAng="5400000"/>
                <a:lnTo>
                  <a:pt x="21600" y="10800"/>
                </a:lnTo>
                <a:arcTo wR="7168024" hR="10800" stAng="10800000" swAng="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"/>
          <p:cNvSpPr/>
          <p:nvPr/>
        </p:nvSpPr>
        <p:spPr>
          <a:xfrm>
            <a:off x="4430520" y="840960"/>
            <a:ext cx="5673960" cy="7200"/>
          </a:xfrm>
          <a:custGeom>
            <a:avLst/>
            <a:gdLst/>
            <a:ahLst/>
            <a:rect l="l" t="t" r="r" b="b"/>
            <a:pathLst>
              <a:path w="16212343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16201543" y="21600"/>
                </a:lnTo>
                <a:arcTo wR="16179943" hR="10800" stAng="5400000" swAng="5400000"/>
                <a:lnTo>
                  <a:pt x="21600" y="10800"/>
                </a:lnTo>
                <a:arcTo wR="16179943" hR="10800" stAng="10800000" swAng="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"/>
          <p:cNvSpPr/>
          <p:nvPr/>
        </p:nvSpPr>
        <p:spPr>
          <a:xfrm>
            <a:off x="9819720" y="474480"/>
            <a:ext cx="7200" cy="493200"/>
          </a:xfrm>
          <a:custGeom>
            <a:avLst/>
            <a:gdLst/>
            <a:ahLst/>
            <a:rect l="l" t="t" r="r" b="b"/>
            <a:pathLst>
              <a:path w="21600" h="1410171">
                <a:moveTo>
                  <a:pt x="10800" y="0"/>
                </a:moveTo>
                <a:arcTo wR="10800" hR="10800" stAng="16200000" swAng="-5400000"/>
                <a:lnTo>
                  <a:pt x="0" y="1399371"/>
                </a:lnTo>
                <a:arcTo wR="10800" hR="1377771" stAng="10800000" swAng="5400000"/>
                <a:lnTo>
                  <a:pt x="10800" y="21600"/>
                </a:lnTo>
                <a:arcTo wR="10800" hR="1377771" stAng="16200000" swAng="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"/>
          <p:cNvSpPr/>
          <p:nvPr/>
        </p:nvSpPr>
        <p:spPr>
          <a:xfrm>
            <a:off x="5644080" y="5194800"/>
            <a:ext cx="3722040" cy="7200"/>
          </a:xfrm>
          <a:custGeom>
            <a:avLst/>
            <a:gdLst/>
            <a:ahLst/>
            <a:rect l="l" t="t" r="r" b="b"/>
            <a:pathLst>
              <a:path w="10635429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10624629" y="21600"/>
                </a:lnTo>
                <a:arcTo wR="10603029" hR="10800" stAng="5400000" swAng="5400000"/>
                <a:lnTo>
                  <a:pt x="21600" y="10800"/>
                </a:lnTo>
                <a:arcTo wR="10603029" hR="10800" stAng="10800000" swAng="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"/>
          <p:cNvSpPr/>
          <p:nvPr/>
        </p:nvSpPr>
        <p:spPr>
          <a:xfrm>
            <a:off x="9259920" y="4917240"/>
            <a:ext cx="7200" cy="349560"/>
          </a:xfrm>
          <a:custGeom>
            <a:avLst/>
            <a:gdLst/>
            <a:ahLst/>
            <a:rect l="l" t="t" r="r" b="b"/>
            <a:pathLst>
              <a:path w="21600" h="999771">
                <a:moveTo>
                  <a:pt x="10800" y="0"/>
                </a:moveTo>
                <a:arcTo wR="10800" hR="10800" stAng="16200000" swAng="-5400000"/>
                <a:lnTo>
                  <a:pt x="0" y="988971"/>
                </a:lnTo>
                <a:arcTo wR="10800" hR="967371" stAng="10800000" swAng="5400000"/>
                <a:lnTo>
                  <a:pt x="10800" y="21600"/>
                </a:lnTo>
                <a:arcTo wR="10800" hR="967371" stAng="16200000" swAng="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"/>
          <p:cNvSpPr/>
          <p:nvPr/>
        </p:nvSpPr>
        <p:spPr>
          <a:xfrm>
            <a:off x="974160" y="5194440"/>
            <a:ext cx="3722040" cy="7200"/>
          </a:xfrm>
          <a:custGeom>
            <a:avLst/>
            <a:gdLst/>
            <a:ahLst/>
            <a:rect l="l" t="t" r="r" b="b"/>
            <a:pathLst>
              <a:path w="10635429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10624629" y="21600"/>
                </a:lnTo>
                <a:arcTo wR="10603029" hR="10800" stAng="5400000" swAng="5400000"/>
                <a:lnTo>
                  <a:pt x="21600" y="10800"/>
                </a:lnTo>
                <a:arcTo wR="10603029" hR="10800" stAng="10800000" swAng="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"/>
          <p:cNvSpPr/>
          <p:nvPr/>
        </p:nvSpPr>
        <p:spPr>
          <a:xfrm>
            <a:off x="4590000" y="4914000"/>
            <a:ext cx="7200" cy="349560"/>
          </a:xfrm>
          <a:custGeom>
            <a:avLst/>
            <a:gdLst/>
            <a:ahLst/>
            <a:rect l="l" t="t" r="r" b="b"/>
            <a:pathLst>
              <a:path w="21600" h="999771">
                <a:moveTo>
                  <a:pt x="10800" y="0"/>
                </a:moveTo>
                <a:arcTo wR="10800" hR="10800" stAng="16200000" swAng="-5400000"/>
                <a:lnTo>
                  <a:pt x="0" y="988971"/>
                </a:lnTo>
                <a:arcTo wR="10800" hR="967371" stAng="10800000" swAng="5400000"/>
                <a:lnTo>
                  <a:pt x="10800" y="21600"/>
                </a:lnTo>
                <a:arcTo wR="10800" hR="967371" stAng="16200000" swAng="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"/>
          <p:cNvSpPr/>
          <p:nvPr/>
        </p:nvSpPr>
        <p:spPr>
          <a:xfrm>
            <a:off x="5055480" y="1037160"/>
            <a:ext cx="10800" cy="3700800"/>
          </a:xfrm>
          <a:custGeom>
            <a:avLst/>
            <a:gdLst/>
            <a:ahLst/>
            <a:rect l="l" t="t" r="r" b="b"/>
            <a:pathLst>
              <a:path w="21600" h="7163535">
                <a:moveTo>
                  <a:pt x="10800" y="0"/>
                </a:moveTo>
                <a:arcTo wR="10800" hR="10800" stAng="16200000" swAng="-5400000"/>
                <a:lnTo>
                  <a:pt x="0" y="7152735"/>
                </a:lnTo>
                <a:arcTo wR="10800" hR="7131135" stAng="10800000" swAng="5400000"/>
                <a:lnTo>
                  <a:pt x="10800" y="21600"/>
                </a:lnTo>
                <a:arcTo wR="10800" hR="7131135" stAng="16200000" swAng="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bmp"/><Relationship Id="rId3" Type="http://schemas.openxmlformats.org/officeDocument/2006/relationships/slideLayout" Target="../slideLayouts/slideLayout2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bmp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6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github.com/sajib91/SPL-1-Image-Processing.git" TargetMode="External"/><Relationship Id="rId2" Type="http://schemas.openxmlformats.org/officeDocument/2006/relationships/slideLayout" Target="../slideLayouts/slideLayout1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bmp"/><Relationship Id="rId2" Type="http://schemas.openxmlformats.org/officeDocument/2006/relationships/slideLayout" Target="../slideLayouts/slideLayout1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bmp"/><Relationship Id="rId3" Type="http://schemas.openxmlformats.org/officeDocument/2006/relationships/slideLayout" Target="../slideLayouts/slideLayout2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1200" y="9522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1" i="1" lang="en-US" sz="3000" spc="-1" strike="noStrike">
                <a:solidFill>
                  <a:srgbClr val="81d41a"/>
                </a:solidFill>
                <a:latin typeface="Arial"/>
              </a:rPr>
              <a:t>Software Project Lab-1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457200" y="21981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Submitted by:                                                         Supervised:</a:t>
            </a:r>
            <a:endParaRPr b="0" lang="en-US" sz="1800" spc="-1" strike="noStrike"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US" sz="2200" spc="-1" strike="noStrike">
                <a:latin typeface="Arial"/>
              </a:rPr>
              <a:t>Md. Khayrul Islam Sajib                        Dr. B M Mainul Hossain</a:t>
            </a:r>
            <a:endParaRPr b="0" lang="en-US" sz="2200" spc="-1" strike="noStrike"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latin typeface="Arial"/>
              </a:rPr>
              <a:t>Roll : BSSE 1552                                    (Professor &amp; Director), IIT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EA11728-B5BB-49CA-9A56-EEAD869DCEBF}" type="slidenum">
              <a:t>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Grayscale Image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599040" y="685800"/>
            <a:ext cx="6487560" cy="434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US" sz="1500" spc="-1" strike="noStrike">
                <a:solidFill>
                  <a:srgbClr val="ffff00"/>
                </a:solidFill>
                <a:latin typeface="Arial"/>
              </a:rPr>
              <a:t>Purpose</a:t>
            </a:r>
            <a:endParaRPr b="0" lang="en-US" sz="1500" spc="-1" strike="noStrike">
              <a:latin typeface="Arial"/>
            </a:endParaRPr>
          </a:p>
          <a:p>
            <a:pPr marL="432000" indent="-324000">
              <a:spcBef>
                <a:spcPts val="720"/>
              </a:spcBef>
              <a:spcAft>
                <a:spcPts val="72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The goal is to compute a grayscale version of the image by averaging the red (r), green (g), and blue (b) components of each pixel. 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720"/>
              </a:spcBef>
              <a:spcAft>
                <a:spcPts val="72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All three color channels (r, g, b) have the same value for a pixel.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720"/>
              </a:spcBef>
              <a:spcAft>
                <a:spcPts val="72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This value represents the intensity of gray (black = 0, white = 255).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The average of the red, green, and blue values is calculated:  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                    </a:t>
            </a:r>
            <a:r>
              <a:rPr b="0" lang="en-US" sz="1200" spc="-1" strike="noStrike">
                <a:solidFill>
                  <a:srgbClr val="ffff00"/>
                </a:solidFill>
                <a:latin typeface="Arial"/>
              </a:rPr>
              <a:t>Avg = (r + g + b) / 3;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This value represents the intensity of gray for the pixel.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US" sz="1500" spc="-1" strike="noStrike">
                <a:solidFill>
                  <a:srgbClr val="ffff00"/>
                </a:solidFill>
                <a:latin typeface="Arial"/>
              </a:rPr>
              <a:t>Effect</a:t>
            </a:r>
            <a:endParaRPr b="0" lang="en-US" sz="15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By assigning the same value (avg) to all three channels (r, g, b) for every pixel: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The original colors are replaced with their grayscale equivalent.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The resulting image will have no color, only varying shades of gray.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000" spc="-1" strike="noStrike">
              <a:latin typeface="Arial"/>
            </a:endParaRPr>
          </a:p>
          <a:p>
            <a:pPr marL="432000" indent="-324000">
              <a:spcBef>
                <a:spcPts val="720"/>
              </a:spcBef>
              <a:spcAft>
                <a:spcPts val="72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000" spc="-1" strike="noStrike">
              <a:latin typeface="Arial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1"/>
          <a:stretch/>
        </p:blipFill>
        <p:spPr>
          <a:xfrm>
            <a:off x="7027920" y="914400"/>
            <a:ext cx="2573280" cy="1828800"/>
          </a:xfrm>
          <a:prstGeom prst="rect">
            <a:avLst/>
          </a:prstGeom>
          <a:ln w="10800">
            <a:noFill/>
          </a:ln>
        </p:spPr>
      </p:pic>
      <p:pic>
        <p:nvPicPr>
          <p:cNvPr id="162" name="" descr=""/>
          <p:cNvPicPr/>
          <p:nvPr/>
        </p:nvPicPr>
        <p:blipFill>
          <a:blip r:embed="rId2"/>
          <a:stretch/>
        </p:blipFill>
        <p:spPr>
          <a:xfrm>
            <a:off x="6991560" y="2784240"/>
            <a:ext cx="2609640" cy="2460600"/>
          </a:xfrm>
          <a:prstGeom prst="rect">
            <a:avLst/>
          </a:prstGeom>
          <a:ln w="108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8BB9B4E-F936-4D80-9F02-77BDBB333CFE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Brightening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1"/>
          <a:stretch/>
        </p:blipFill>
        <p:spPr>
          <a:xfrm>
            <a:off x="973440" y="1326600"/>
            <a:ext cx="3487680" cy="3288240"/>
          </a:xfrm>
          <a:prstGeom prst="rect">
            <a:avLst/>
          </a:prstGeom>
          <a:ln w="10800">
            <a:noFill/>
          </a:ln>
        </p:spPr>
      </p:pic>
      <p:pic>
        <p:nvPicPr>
          <p:cNvPr id="165" name="" descr=""/>
          <p:cNvPicPr/>
          <p:nvPr/>
        </p:nvPicPr>
        <p:blipFill>
          <a:blip r:embed="rId2"/>
          <a:stretch/>
        </p:blipFill>
        <p:spPr>
          <a:xfrm>
            <a:off x="5209200" y="1326600"/>
            <a:ext cx="4313520" cy="3288240"/>
          </a:xfrm>
          <a:prstGeom prst="rect">
            <a:avLst/>
          </a:prstGeom>
          <a:ln w="108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EBCD056-09EB-48F7-9E64-B5B8269EB5A1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Writing the Processed Image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758160" y="20574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Opening a new file in writing mode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Writing header info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Writing the modified pixel data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Closing the file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79CCB5C-025D-43E4-9A4C-2519F7828671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44000" y="70560"/>
            <a:ext cx="9540000" cy="65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spcBef>
                <a:spcPts val="1191"/>
              </a:spcBef>
              <a:spcAft>
                <a:spcPts val="992"/>
              </a:spcAft>
              <a:buNone/>
            </a:pPr>
            <a:r>
              <a:rPr b="1" lang="en-US" sz="3000" spc="-1" strike="noStrike">
                <a:solidFill>
                  <a:srgbClr val="81d41a"/>
                </a:solidFill>
                <a:latin typeface="Arial"/>
              </a:rPr>
              <a:t>Challenges &amp; Solutions</a:t>
            </a:r>
            <a:br>
              <a:rPr sz="1600"/>
            </a:br>
            <a:endParaRPr b="0" lang="en-US" sz="30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00"/>
                </a:solidFill>
                <a:latin typeface="Arial"/>
              </a:rPr>
              <a:t>Challenges:</a:t>
            </a:r>
            <a:endParaRPr b="0" lang="en-US" sz="15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Reading and writing BMP files.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Managing memory for dynamic images.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00"/>
                </a:solidFill>
                <a:latin typeface="Arial"/>
              </a:rPr>
              <a:t>Solutions:</a:t>
            </a:r>
            <a:endParaRPr b="0" lang="en-US" sz="15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Implemented padding handling for BMP format.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Modular functions for operations.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D0A34AE-1418-4D0C-8751-4C94ED243A3F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Future Scopes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529560" y="19695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Every tool is implemented as a function, these functions can be used as a part of other image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processing projects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More tools can be added to the software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Software can be used as a part of a bigger image processing project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65EAFE4-DD15-4678-B695-42CC117757BF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ubTitle"/>
          </p:nvPr>
        </p:nvSpPr>
        <p:spPr>
          <a:xfrm>
            <a:off x="228600" y="881280"/>
            <a:ext cx="9540000" cy="300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000" spc="-1" strike="noStrike">
                <a:solidFill>
                  <a:srgbClr val="ff0000"/>
                </a:solidFill>
                <a:latin typeface="Arial"/>
              </a:rPr>
              <a:t>Thanks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B45FEA1-BF6C-4BB9-942E-810EC0ADAAC7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289800" y="914400"/>
            <a:ext cx="9540000" cy="77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2500" spc="-1" strike="noStrike">
                <a:latin typeface="Arial"/>
              </a:rPr>
              <a:t>Project name:</a:t>
            </a:r>
            <a:br>
              <a:rPr sz="3000"/>
            </a:br>
            <a:r>
              <a:rPr b="1" lang="en-US" sz="3000" spc="-1" strike="noStrike">
                <a:solidFill>
                  <a:srgbClr val="81d41a"/>
                </a:solidFill>
                <a:latin typeface="Arial"/>
              </a:rPr>
              <a:t>Image Manipulation/Processing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subTitle"/>
          </p:nvPr>
        </p:nvSpPr>
        <p:spPr>
          <a:xfrm>
            <a:off x="457200" y="242676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>
              <a:buNone/>
            </a:pPr>
            <a:endParaRPr b="0" lang="en-US" sz="2000" spc="-1" strike="noStrike">
              <a:latin typeface="Arial"/>
            </a:endParaRPr>
          </a:p>
          <a:p>
            <a:pPr algn="ctr">
              <a:buNone/>
            </a:pPr>
            <a:r>
              <a:rPr b="0" lang="en-US" sz="2000" spc="-1" strike="noStrike">
                <a:latin typeface="Arial"/>
              </a:rPr>
              <a:t>Language used:</a:t>
            </a:r>
            <a:endParaRPr b="0" lang="en-US" sz="2000" spc="-1" strike="noStrike">
              <a:latin typeface="Arial"/>
            </a:endParaRPr>
          </a:p>
          <a:p>
            <a:pPr algn="ctr">
              <a:buNone/>
            </a:pPr>
            <a:r>
              <a:rPr b="0" lang="en-US" sz="2000" spc="-1" strike="noStrike">
                <a:solidFill>
                  <a:srgbClr val="ffff00"/>
                </a:solidFill>
                <a:latin typeface="Arial"/>
              </a:rPr>
              <a:t>C/C++</a:t>
            </a:r>
            <a:endParaRPr b="0" lang="en-US" sz="2000" spc="-1" strike="noStrike">
              <a:latin typeface="Arial"/>
            </a:endParaRPr>
          </a:p>
          <a:p>
            <a:pPr algn="ctr">
              <a:buNone/>
            </a:pPr>
            <a:endParaRPr b="0" lang="en-US" sz="2000" spc="-1" strike="noStrike">
              <a:latin typeface="Arial"/>
            </a:endParaRPr>
          </a:p>
          <a:p>
            <a:pPr algn="ctr">
              <a:buNone/>
            </a:pPr>
            <a:endParaRPr b="0" lang="en-US" sz="2000" spc="-1" strike="noStrike">
              <a:latin typeface="Arial"/>
            </a:endParaRPr>
          </a:p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41" name=""/>
          <p:cNvSpPr txBox="1"/>
          <p:nvPr/>
        </p:nvSpPr>
        <p:spPr>
          <a:xfrm>
            <a:off x="3807720" y="3602520"/>
            <a:ext cx="2593080" cy="345960"/>
          </a:xfrm>
          <a:prstGeom prst="rect">
            <a:avLst/>
          </a:prstGeom>
          <a:noFill/>
          <a:ln w="1080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  <a:hlinkClick r:id="rId1"/>
              </a:rPr>
              <a:t>Github-Hyperlink-SPL-1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475205D-420D-4318-9F98-B51EEAE1BD6E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289800" y="378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"/>
            </a:pPr>
            <a:r>
              <a:rPr b="0" lang="en-US" sz="4400" spc="-1" strike="noStrike">
                <a:latin typeface="Arial"/>
              </a:rPr>
              <a:t> </a:t>
            </a: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What is image processing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504000" y="18288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Image processing is a method to perform some operations on an image, in order to get an enhanced image or to extract some useful information from it.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Goal: Enhance or analyze images for various applications across different fields.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700A8F8-AD1B-47CC-ABB5-AC6FE12D0E5F}" type="slidenum">
              <a:t>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"/>
            </a:pPr>
            <a:r>
              <a:rPr b="0" lang="en-US" sz="4400" spc="-1" strike="noStrike">
                <a:latin typeface="Arial"/>
              </a:rPr>
              <a:t> </a:t>
            </a: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Importance of Image Processing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Medical Imaging: Enhancing medical scans for diagnosis.</a:t>
            </a:r>
            <a:endParaRPr b="0" lang="en-US" sz="18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Computer Vision: Enabling machines to interpret visual information</a:t>
            </a:r>
            <a:endParaRPr b="0" lang="en-US" sz="18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Satellite Imaging: Extracting valuable data from satellite images.</a:t>
            </a:r>
            <a:endParaRPr b="0" lang="en-US" sz="18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Entertainment: Enhancing and editing images in photography and film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2D9D8A3-53AD-40AF-84F4-00B5BD6DD1EA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Project Motivation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Want to explore the image manipulation side of the technology field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Make images more informative and engaging.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Extract meaningful information from images.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Try to understand bit operation inside pixels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Manipulating an image to extract information or enhance features.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Want to work on a bigger project which will require rigorous work on image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manipulation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0E6139B-ED4F-43E2-913F-E1568F724B1B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Project Objective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504000" y="18288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Deliver a fully functional software with interactive user interface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Edit a 24-bit bitmap image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Completion of basic image processing operations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Apply ten image processing algorithms to an image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Successful resolution of a specific image processing challenge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Save an edited image for future purposes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5D833F1-3E3A-4895-B99A-45FBC4C3C197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Features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529560" y="720000"/>
            <a:ext cx="9071640" cy="434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00"/>
                </a:solidFill>
                <a:latin typeface="Arial"/>
              </a:rPr>
              <a:t>Supported Operations:</a:t>
            </a:r>
            <a:endParaRPr b="0" lang="en-US" sz="15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Read BMP Image.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Negative Transformation.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Grayscale Conversion.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Brightening and Darkening.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Export BMP File.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81d41a"/>
                </a:solidFill>
                <a:latin typeface="Arial"/>
              </a:rPr>
              <a:t>Planned Operations (Future Scope):</a:t>
            </a:r>
            <a:endParaRPr b="0" lang="en-US" sz="15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Smoothing, Sharpening, Gaussian Blur, and Sobel Edge Detection.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68147DE-8A8D-43C9-8938-3E11EF011E85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Reading an Image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Reading the </a:t>
            </a:r>
            <a:r>
              <a:rPr b="0" lang="en-US" sz="2000" spc="-1" strike="noStrike">
                <a:solidFill>
                  <a:srgbClr val="ffff00"/>
                </a:solidFill>
                <a:latin typeface="Arial"/>
              </a:rPr>
              <a:t>lala.bmp</a:t>
            </a:r>
            <a:r>
              <a:rPr b="0" lang="en-US" sz="2000" spc="-1" strike="noStrike">
                <a:latin typeface="Arial"/>
              </a:rPr>
              <a:t> image as input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Reading header info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Reading pixel data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Storing the data in structure variables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54" name="" descr=""/>
          <p:cNvPicPr/>
          <p:nvPr/>
        </p:nvPicPr>
        <p:blipFill>
          <a:blip r:embed="rId1"/>
          <a:stretch/>
        </p:blipFill>
        <p:spPr>
          <a:xfrm>
            <a:off x="5622120" y="1326600"/>
            <a:ext cx="3487680" cy="3288240"/>
          </a:xfrm>
          <a:prstGeom prst="rect">
            <a:avLst/>
          </a:prstGeom>
          <a:ln w="108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ED7CDA0-678C-4335-9084-8077ED157AD5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40000" cy="648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Negative Image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622440" y="914400"/>
            <a:ext cx="5668200" cy="370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latin typeface="Arial"/>
              </a:rPr>
              <a:t>The negative of an image by inverting the RGB color values for every pixel.</a:t>
            </a:r>
            <a:endParaRPr b="0" lang="en-US" sz="15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latin typeface="Arial"/>
              </a:rPr>
              <a:t>Each color component (r, g, b) is inverted by subtracting its value from 255. </a:t>
            </a:r>
            <a:endParaRPr b="0" lang="en-US" sz="15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000" spc="-1" strike="noStrike">
                <a:solidFill>
                  <a:srgbClr val="ffff00"/>
                </a:solidFill>
                <a:latin typeface="Arial"/>
              </a:rPr>
              <a:t> </a:t>
            </a:r>
            <a:r>
              <a:rPr b="0" lang="en-US" sz="1200" spc="-1" strike="noStrike">
                <a:solidFill>
                  <a:srgbClr val="ffff00"/>
                </a:solidFill>
                <a:latin typeface="Arial"/>
              </a:rPr>
              <a:t>Negative Value= (255 − Original Value)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latin typeface="Arial"/>
              </a:rPr>
              <a:t>For example:</a:t>
            </a:r>
            <a:endParaRPr b="0" lang="en-US" sz="15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latin typeface="Arial"/>
              </a:rPr>
              <a:t>If r = 50, the inverted value is 255 - 50 = 205</a:t>
            </a:r>
            <a:endParaRPr b="0" lang="en-US" sz="15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81d41a"/>
                </a:solidFill>
                <a:latin typeface="Arial"/>
              </a:rPr>
              <a:t>Effect:</a:t>
            </a:r>
            <a:endParaRPr b="0" lang="en-US" sz="1500" spc="-1" strike="noStrike">
              <a:latin typeface="Arial"/>
            </a:endParaRPr>
          </a:p>
          <a:p>
            <a:pPr marL="432000" indent="-324000">
              <a:spcBef>
                <a:spcPts val="791"/>
              </a:spcBef>
              <a:spcAft>
                <a:spcPts val="865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The result of this loop is that the colors_modified array now holds the negative of the original image.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791"/>
              </a:spcBef>
              <a:spcAft>
                <a:spcPts val="865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The original image remains untouched, allowing the program to retain both versions if needed.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spcBef>
                <a:spcPts val="791"/>
              </a:spcBef>
              <a:spcAft>
                <a:spcPts val="865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000" spc="-1" strike="noStrike"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500" spc="-1" strike="noStrike">
              <a:latin typeface="Arial"/>
            </a:endParaRPr>
          </a:p>
        </p:txBody>
      </p:sp>
      <p:pic>
        <p:nvPicPr>
          <p:cNvPr id="157" name="" descr=""/>
          <p:cNvPicPr/>
          <p:nvPr/>
        </p:nvPicPr>
        <p:blipFill>
          <a:blip r:embed="rId1"/>
          <a:stretch/>
        </p:blipFill>
        <p:spPr>
          <a:xfrm>
            <a:off x="6290640" y="914400"/>
            <a:ext cx="2624760" cy="1796760"/>
          </a:xfrm>
          <a:prstGeom prst="rect">
            <a:avLst/>
          </a:prstGeom>
          <a:ln w="10800">
            <a:noFill/>
          </a:ln>
        </p:spPr>
      </p:pic>
      <p:pic>
        <p:nvPicPr>
          <p:cNvPr id="158" name="" descr=""/>
          <p:cNvPicPr/>
          <p:nvPr/>
        </p:nvPicPr>
        <p:blipFill>
          <a:blip r:embed="rId2"/>
          <a:stretch/>
        </p:blipFill>
        <p:spPr>
          <a:xfrm>
            <a:off x="6400800" y="2743200"/>
            <a:ext cx="2424600" cy="2286000"/>
          </a:xfrm>
          <a:prstGeom prst="rect">
            <a:avLst/>
          </a:prstGeom>
          <a:ln w="108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4AB12EF-E29F-4918-859B-7153218F3DC8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</TotalTime>
  <Application>LibreOffice/7.3.7.2$Linux_X86_64 LibreOffice_project/e114eadc50a9ff8d8c8a0567d6da8f454beeb84f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2025-01-21T23:06:04Z</dcterms:created>
  <dc:creator/>
  <dc:description/>
  <dc:language>en-US</dc:language>
  <cp:lastModifiedBy/>
  <dcterms:modified xsi:type="dcterms:W3CDTF">2025-01-22T09:30:11Z</dcterms:modified>
  <cp:revision>7</cp:revision>
  <dc:subject/>
  <dc:title>Portfolio</dc:title>
</cp:coreProperties>
</file>